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3" r:id="rId1"/>
  </p:sldMasterIdLst>
  <p:notesMasterIdLst>
    <p:notesMasterId r:id="rId22"/>
  </p:notesMasterIdLst>
  <p:sldIdLst>
    <p:sldId id="256" r:id="rId2"/>
    <p:sldId id="258" r:id="rId3"/>
    <p:sldId id="263" r:id="rId4"/>
    <p:sldId id="259" r:id="rId5"/>
    <p:sldId id="261" r:id="rId6"/>
    <p:sldId id="262" r:id="rId7"/>
    <p:sldId id="260" r:id="rId8"/>
    <p:sldId id="264" r:id="rId9"/>
    <p:sldId id="265" r:id="rId10"/>
    <p:sldId id="266" r:id="rId11"/>
    <p:sldId id="268" r:id="rId12"/>
    <p:sldId id="267" r:id="rId13"/>
    <p:sldId id="272" r:id="rId14"/>
    <p:sldId id="270" r:id="rId15"/>
    <p:sldId id="271" r:id="rId16"/>
    <p:sldId id="269" r:id="rId17"/>
    <p:sldId id="273" r:id="rId18"/>
    <p:sldId id="274" r:id="rId19"/>
    <p:sldId id="275" r:id="rId20"/>
    <p:sldId id="25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0" autoAdjust="0"/>
    <p:restoredTop sz="77371" autoAdjust="0"/>
  </p:normalViewPr>
  <p:slideViewPr>
    <p:cSldViewPr snapToGrid="0" snapToObjects="1">
      <p:cViewPr varScale="1">
        <p:scale>
          <a:sx n="91" d="100"/>
          <a:sy n="91" d="100"/>
        </p:scale>
        <p:origin x="-6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36DC6-FA01-8449-9C04-962627DF9508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616EA-FFF7-E146-8DD4-AFA515235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097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-Explain</a:t>
            </a:r>
            <a:r>
              <a:rPr lang="en-US" baseline="0" dirty="0" smtClean="0"/>
              <a:t> what an abacus 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616EA-FFF7-E146-8DD4-AFA515235D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A67E-6E56-3748-B7C3-A93A36ED7D80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A774-E80B-D042-B848-C564BE1FC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A67E-6E56-3748-B7C3-A93A36ED7D80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A774-E80B-D042-B848-C564BE1FC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A67E-6E56-3748-B7C3-A93A36ED7D80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A774-E80B-D042-B848-C564BE1FC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A67E-6E56-3748-B7C3-A93A36ED7D80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A774-E80B-D042-B848-C564BE1FC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A67E-6E56-3748-B7C3-A93A36ED7D80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A774-E80B-D042-B848-C564BE1FC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A67E-6E56-3748-B7C3-A93A36ED7D80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A774-E80B-D042-B848-C564BE1FC57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A67E-6E56-3748-B7C3-A93A36ED7D80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A774-E80B-D042-B848-C564BE1FC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A67E-6E56-3748-B7C3-A93A36ED7D80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A774-E80B-D042-B848-C564BE1FC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A67E-6E56-3748-B7C3-A93A36ED7D80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A774-E80B-D042-B848-C564BE1FC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A67E-6E56-3748-B7C3-A93A36ED7D80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54A774-E80B-D042-B848-C564BE1FC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A67E-6E56-3748-B7C3-A93A36ED7D80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A774-E80B-D042-B848-C564BE1FC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B59A67E-6E56-3748-B7C3-A93A36ED7D80}" type="datetimeFigureOut">
              <a:rPr lang="en-US" smtClean="0"/>
              <a:t>12-11-21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354A774-E80B-D042-B848-C564BE1FC5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puterhistory.org/" TargetMode="External"/><Relationship Id="rId4" Type="http://schemas.openxmlformats.org/officeDocument/2006/relationships/hyperlink" Target="http://www.eingang.org/Lecture/" TargetMode="External"/><Relationship Id="rId5" Type="http://schemas.openxmlformats.org/officeDocument/2006/relationships/hyperlink" Target="http://www.mrtc.mdh.se/publications/0337.pdf" TargetMode="External"/><Relationship Id="rId6" Type="http://schemas.openxmlformats.org/officeDocument/2006/relationships/hyperlink" Target="http://www.cs.brown.edu/~jes/papers/09_ch5.pdf" TargetMode="External"/><Relationship Id="rId7" Type="http://schemas.openxmlformats.org/officeDocument/2006/relationships/hyperlink" Target="http://www.firstpost.com/topic/person/john-von-neumann-history-of-computer-video-anLX3hir0cg-14840-17.html" TargetMode="External"/><Relationship Id="rId8" Type="http://schemas.openxmlformats.org/officeDocument/2006/relationships/hyperlink" Target="http://systemcomputing.org/turing%20award/Maurice_1967/TheFirstDraft.pdf" TargetMode="External"/><Relationship Id="rId9" Type="http://schemas.openxmlformats.org/officeDocument/2006/relationships/hyperlink" Target="http://mathworld.wolfram.com/TuringMachine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s.uwaterloo.ca/~shallit/Courses/134/history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of Computer Science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lesson by Matt Smith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975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The times of war sparked even more development in the field of computing due to the usefulness for warfare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first electronic digital computer was created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Computers were used to </a:t>
            </a:r>
            <a:r>
              <a:rPr lang="en-US" sz="1800" u="sng" dirty="0" smtClean="0"/>
              <a:t>calculate targets for ballistic weapons</a:t>
            </a:r>
            <a:r>
              <a:rPr lang="en-US" sz="1800" dirty="0" smtClean="0"/>
              <a:t>, and as a result the weapons were more accurate and took less time to use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Computers were also used for decrypting and code-breaking in the war times</a:t>
            </a:r>
          </a:p>
          <a:p>
            <a:pPr>
              <a:buFont typeface="Arial"/>
              <a:buChar char="•"/>
            </a:pPr>
            <a:r>
              <a:rPr lang="en-US" sz="1800" dirty="0"/>
              <a:t>An electronic computer that was able to store programs was designed called the EDVAC</a:t>
            </a:r>
          </a:p>
          <a:p>
            <a:pPr>
              <a:buFont typeface="Arial"/>
              <a:buChar char="•"/>
            </a:pPr>
            <a:r>
              <a:rPr lang="en-US" sz="1800" dirty="0"/>
              <a:t>One of the people who worked on the EDVAC is named </a:t>
            </a:r>
            <a:r>
              <a:rPr lang="en-US" sz="1800" u="sng" dirty="0"/>
              <a:t>John Von Neumann</a:t>
            </a:r>
            <a:r>
              <a:rPr lang="en-US" sz="1800" dirty="0"/>
              <a:t>, a notable mathematician</a:t>
            </a:r>
          </a:p>
          <a:p>
            <a:pPr>
              <a:buFont typeface="Arial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93942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Von Neumann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Von Neumann was an extremely talented mathematician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He developed many theories and published a lot of work in mathematics and programming which accelerated the growth of computing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Von Neumann also helped in the creation of “</a:t>
            </a:r>
            <a:r>
              <a:rPr lang="en-US" sz="1800" u="sng" dirty="0" smtClean="0"/>
              <a:t>The Atomic Bomb</a:t>
            </a:r>
            <a:r>
              <a:rPr lang="en-US" sz="1800" dirty="0" smtClean="0"/>
              <a:t>,” which was later dropped on Hiroshima and Nagasaki in the second </a:t>
            </a:r>
            <a:r>
              <a:rPr lang="en-US" sz="1800" dirty="0"/>
              <a:t>W</a:t>
            </a:r>
            <a:r>
              <a:rPr lang="en-US" sz="1800" dirty="0" smtClean="0"/>
              <a:t>orld </a:t>
            </a:r>
            <a:r>
              <a:rPr lang="en-US" sz="1800" dirty="0"/>
              <a:t>W</a:t>
            </a:r>
            <a:r>
              <a:rPr lang="en-US" sz="1800" dirty="0" smtClean="0"/>
              <a:t>ar.</a:t>
            </a:r>
          </a:p>
          <a:p>
            <a:pPr>
              <a:buFont typeface="Arial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53416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1940’s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In Germany, a man named </a:t>
            </a:r>
            <a:r>
              <a:rPr lang="en-US" sz="1800" dirty="0" err="1" smtClean="0"/>
              <a:t>Konrad</a:t>
            </a:r>
            <a:r>
              <a:rPr lang="en-US" sz="1800" dirty="0" smtClean="0"/>
              <a:t> </a:t>
            </a:r>
            <a:r>
              <a:rPr lang="en-US" sz="1800" dirty="0" err="1" smtClean="0"/>
              <a:t>Zuse</a:t>
            </a:r>
            <a:r>
              <a:rPr lang="en-US" sz="1800" dirty="0" smtClean="0"/>
              <a:t> built the first operating program controlled calculator for general purpose in 1941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This calculator was called the “Z3”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invention of the </a:t>
            </a:r>
            <a:r>
              <a:rPr lang="en-US" sz="1800" u="sng" dirty="0" smtClean="0"/>
              <a:t>transistor</a:t>
            </a:r>
            <a:r>
              <a:rPr lang="en-US" sz="1800" dirty="0" smtClean="0"/>
              <a:t> in 1947 made way for the creation of the microprocessor and the microprocessor revolution in computer sciences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transistor earned the inventors of it a Nobel Prize in physics. 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inventors of the transistor are named John Bardeen, Walter Brattain, and William Shockley</a:t>
            </a:r>
          </a:p>
          <a:p>
            <a:pPr>
              <a:buFont typeface="Arial"/>
              <a:buChar char="•"/>
            </a:pPr>
            <a:endParaRPr lang="en-US" sz="1800" dirty="0" smtClean="0"/>
          </a:p>
          <a:p>
            <a:pPr>
              <a:buFont typeface="Arial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53910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transistors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7538" r="-375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7692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1950’s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The first computer “bug” was discovered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bug was a moth that had gotten into a computer at Harvard and caused issues with the computer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term was later coined and is used today as a word to describe an issue in a computer, usually in code or programming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A significant compiler called </a:t>
            </a:r>
            <a:r>
              <a:rPr lang="en-US" sz="1800" u="sng" dirty="0" smtClean="0"/>
              <a:t>LISP</a:t>
            </a:r>
            <a:r>
              <a:rPr lang="en-US" sz="1800" dirty="0" smtClean="0"/>
              <a:t> was invented for artificial intelligence programming by John McCarthy in 1958</a:t>
            </a:r>
          </a:p>
          <a:p>
            <a:pPr>
              <a:buFont typeface="Arial"/>
              <a:buChar char="•"/>
            </a:pPr>
            <a:endParaRPr lang="en-US" sz="1800" dirty="0" smtClean="0"/>
          </a:p>
          <a:p>
            <a:pPr marL="0" indent="0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66870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1800" u="sng" dirty="0" smtClean="0"/>
              <a:t>ARPAnet</a:t>
            </a:r>
            <a:r>
              <a:rPr lang="en-US" sz="1800" dirty="0" smtClean="0"/>
              <a:t> had started to be created, which was a precursor to todays Internet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There were many advances in the use and design of Operating Systems. 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first real </a:t>
            </a:r>
            <a:r>
              <a:rPr lang="en-US" sz="1800" u="sng" dirty="0" smtClean="0"/>
              <a:t>microprocessor chip</a:t>
            </a:r>
            <a:r>
              <a:rPr lang="en-US" sz="1800" dirty="0" smtClean="0"/>
              <a:t> was invented near the end of the decade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Many new programming languages were developed, such as BASIC</a:t>
            </a:r>
          </a:p>
          <a:p>
            <a:pPr>
              <a:buFont typeface="Arial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02996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modern microprocessor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7538" r="-375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9882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The Unix operating system was developed at Bell Laboratories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A notable programming language called C was also created in the 70’s, as well as Pascal and Ada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first </a:t>
            </a:r>
            <a:r>
              <a:rPr lang="en-US" sz="1800" u="sng" dirty="0" smtClean="0"/>
              <a:t>supercomputer</a:t>
            </a:r>
            <a:r>
              <a:rPr lang="en-US" sz="1800" dirty="0" smtClean="0"/>
              <a:t> was created in this time. One of the first was titled CRAY-1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CRAY-1 could perform 160 million operations per second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There were further advances in the use of algorithms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Computers grew more and more complicated throughout the years</a:t>
            </a:r>
          </a:p>
          <a:p>
            <a:pPr>
              <a:buFont typeface="Arial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502174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1980’s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This decade is the time when the first Personal Computers started to become popular</a:t>
            </a:r>
          </a:p>
          <a:p>
            <a:pPr>
              <a:buFont typeface="Arial"/>
              <a:buChar char="•"/>
            </a:pPr>
            <a:r>
              <a:rPr lang="en-US" sz="1800" u="sng" dirty="0" smtClean="0"/>
              <a:t>Steve Wozniak and Steve Jobs</a:t>
            </a:r>
            <a:r>
              <a:rPr lang="en-US" sz="1800" dirty="0" smtClean="0"/>
              <a:t>, founders of Apple, helped significantly with this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first </a:t>
            </a:r>
            <a:r>
              <a:rPr lang="en-US" sz="1800" u="sng" dirty="0" smtClean="0"/>
              <a:t>computer viruses </a:t>
            </a:r>
            <a:r>
              <a:rPr lang="en-US" sz="1800" dirty="0" smtClean="0"/>
              <a:t>were developed in 1981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first successful Portable Computer was marketed called the Osborne I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US National Science Foundation started </a:t>
            </a:r>
            <a:r>
              <a:rPr lang="en-US" sz="1800" u="sng" dirty="0" err="1" smtClean="0"/>
              <a:t>NSFnet</a:t>
            </a:r>
            <a:r>
              <a:rPr lang="en-US" sz="1800" u="sng" dirty="0" smtClean="0"/>
              <a:t>, </a:t>
            </a:r>
            <a:r>
              <a:rPr lang="en-US" sz="1800" dirty="0" smtClean="0"/>
              <a:t>which was also a precursor to todays Internet</a:t>
            </a:r>
          </a:p>
          <a:p>
            <a:pPr>
              <a:buFont typeface="Arial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22038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1990’s and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1800" dirty="0" smtClean="0"/>
              <a:t>Interest in </a:t>
            </a:r>
            <a:r>
              <a:rPr lang="en-US" sz="1800" u="sng" dirty="0" smtClean="0"/>
              <a:t>Quantum Computing</a:t>
            </a:r>
            <a:r>
              <a:rPr lang="en-US" sz="1800" dirty="0" smtClean="0"/>
              <a:t> started to grow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Computers are constantly growing smaller and smaller in size with the further advancements in technology</a:t>
            </a:r>
          </a:p>
          <a:p>
            <a:pPr>
              <a:buFont typeface="Arial"/>
              <a:buChar char="•"/>
            </a:pPr>
            <a:r>
              <a:rPr lang="en-US" sz="1800" u="sng" dirty="0" smtClean="0"/>
              <a:t>Parallel Computing</a:t>
            </a:r>
            <a:r>
              <a:rPr lang="en-US" sz="1800" dirty="0" smtClean="0"/>
              <a:t>, in which multiple programs can be ran at once of a computer, continues to grow and become stronger</a:t>
            </a:r>
          </a:p>
          <a:p>
            <a:pPr marL="0" indent="0"/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493" y="2772099"/>
            <a:ext cx="3310247" cy="246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220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</a:t>
            </a:r>
            <a:r>
              <a:rPr lang="en-US" dirty="0" smtClean="0"/>
              <a:t>1900 – The Abacus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1800" dirty="0" smtClean="0"/>
              <a:t>Computational devices have been in use for a very long time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1800" dirty="0" smtClean="0"/>
              <a:t>It is predicted that the </a:t>
            </a:r>
            <a:r>
              <a:rPr lang="en-US" sz="1800" u="sng" dirty="0" smtClean="0"/>
              <a:t>Abacus</a:t>
            </a:r>
            <a:r>
              <a:rPr lang="en-US" sz="1800" dirty="0" smtClean="0"/>
              <a:t> has been in use since year 3000 B.C</a:t>
            </a:r>
            <a:r>
              <a:rPr lang="en-US" sz="1800" dirty="0" smtClean="0"/>
              <a:t>.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1800" dirty="0" smtClean="0"/>
              <a:t>An abacus is a device with beads on it that can be moved up or down on sticks to aid with counting and calculating. 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5808206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://cs.uwaterloo.ca/~shallit/Courses/134/</a:t>
            </a:r>
            <a:r>
              <a:rPr lang="en-US" dirty="0" smtClean="0">
                <a:hlinkClick r:id="rId2"/>
              </a:rPr>
              <a:t>history.html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>
                <a:hlinkClick r:id="rId3"/>
              </a:rPr>
              <a:t>http://www.computerhistory.org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>
                <a:hlinkClick r:id="rId4"/>
              </a:rPr>
              <a:t>http://www.eingang.org/Lecture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>
                <a:hlinkClick r:id="rId5"/>
              </a:rPr>
              <a:t>http://www.mrtc.mdh.se/publications/0337.</a:t>
            </a:r>
            <a:r>
              <a:rPr lang="en-US" dirty="0" smtClean="0">
                <a:hlinkClick r:id="rId5"/>
              </a:rPr>
              <a:t>pdf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>
                <a:hlinkClick r:id="rId6"/>
              </a:rPr>
              <a:t>http://www.cs.brown.edu/~jes/papers/09_ch5.</a:t>
            </a:r>
            <a:r>
              <a:rPr lang="en-US" dirty="0" smtClean="0">
                <a:hlinkClick r:id="rId6"/>
              </a:rPr>
              <a:t>pdf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>
                <a:hlinkClick r:id="rId7"/>
              </a:rPr>
              <a:t>http://www.firstpost.com/topic/person/john-von-neumann-history-of-computer-video-anLX3hir0cg-14840-17.</a:t>
            </a:r>
            <a:r>
              <a:rPr lang="en-US" dirty="0" smtClean="0">
                <a:hlinkClick r:id="rId7"/>
              </a:rPr>
              <a:t>html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>
                <a:hlinkClick r:id="rId8"/>
              </a:rPr>
              <a:t>http://systemcomputing.org/turing%20award/Maurice_1967/</a:t>
            </a:r>
            <a:r>
              <a:rPr lang="en-US" dirty="0" smtClean="0">
                <a:hlinkClick r:id="rId8"/>
              </a:rPr>
              <a:t>TheFirstDraft.pdf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>
                <a:hlinkClick r:id="rId9"/>
              </a:rPr>
              <a:t>http://mathworld.wolfram.com/</a:t>
            </a:r>
            <a:r>
              <a:rPr lang="en-US" dirty="0" smtClean="0">
                <a:hlinkClick r:id="rId9"/>
              </a:rPr>
              <a:t>TuringMachine.html</a:t>
            </a:r>
            <a:endParaRPr lang="en-US" dirty="0" smtClean="0"/>
          </a:p>
          <a:p>
            <a:pPr marL="0" indent="0"/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602525" y="2319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989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1900 – John Napier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1800" dirty="0"/>
              <a:t>Another computing device that has been used for a very long time is </a:t>
            </a:r>
            <a:r>
              <a:rPr lang="en-US" sz="1800" u="sng" dirty="0"/>
              <a:t>Napier’s Bones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1800" dirty="0"/>
              <a:t>Napier’s bones were invented circa year 1610 by John Napier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1800" dirty="0"/>
              <a:t>John Napier was a Scottish man who developed the use of logarithms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10978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of Napier's bones and an abacus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7587" r="-27587"/>
          <a:stretch>
            <a:fillRect/>
          </a:stretch>
        </p:blipFill>
        <p:spPr>
          <a:xfrm>
            <a:off x="-931485" y="1470616"/>
            <a:ext cx="6600574" cy="3492713"/>
          </a:xfrm>
        </p:spPr>
      </p:pic>
      <p:sp>
        <p:nvSpPr>
          <p:cNvPr id="5" name="TextBox 4"/>
          <p:cNvSpPr txBox="1"/>
          <p:nvPr/>
        </p:nvSpPr>
        <p:spPr>
          <a:xfrm>
            <a:off x="1257394" y="1000177"/>
            <a:ext cx="164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Napier’s Bones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5727" y="1905116"/>
            <a:ext cx="4424601" cy="25993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69089" y="999339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Ancient Chinese Abacus</a:t>
            </a:r>
          </a:p>
        </p:txBody>
      </p:sp>
    </p:spTree>
    <p:extLst>
      <p:ext uri="{BB962C8B-B14F-4D97-AF65-F5344CB8AC3E}">
        <p14:creationId xmlns:p14="http://schemas.microsoft.com/office/powerpoint/2010/main" val="1912519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1900 – Joseph-Marie Jacquard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1800" dirty="0" smtClean="0"/>
              <a:t>Joseph</a:t>
            </a:r>
            <a:r>
              <a:rPr lang="en-US" sz="1800" dirty="0"/>
              <a:t>-Marie Jacquard developed a system in the early 1800’s from a loom that could weave complicated </a:t>
            </a:r>
            <a:r>
              <a:rPr lang="en-US" sz="1800" dirty="0" smtClean="0"/>
              <a:t>patterns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1800" dirty="0" smtClean="0"/>
              <a:t>This loom created patterns </a:t>
            </a:r>
            <a:r>
              <a:rPr lang="en-US" sz="1800" dirty="0"/>
              <a:t>depending on the number and arrangement of </a:t>
            </a:r>
            <a:r>
              <a:rPr lang="en-US" sz="1800" u="sng" dirty="0"/>
              <a:t>holes in punched </a:t>
            </a:r>
            <a:r>
              <a:rPr lang="en-US" sz="1800" u="sng" dirty="0" smtClean="0"/>
              <a:t>cards </a:t>
            </a:r>
            <a:r>
              <a:rPr lang="en-US" sz="1800" dirty="0" smtClean="0"/>
              <a:t>that were fed into the machine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1800" dirty="0" smtClean="0"/>
              <a:t>This punched card method became significant and was the first of many computers to use this</a:t>
            </a:r>
          </a:p>
          <a:p>
            <a:pPr>
              <a:lnSpc>
                <a:spcPct val="120000"/>
              </a:lnSpc>
              <a:buFont typeface="Arial"/>
              <a:buChar char="•"/>
            </a:pPr>
            <a:endParaRPr lang="en-US" sz="1800" dirty="0" smtClean="0"/>
          </a:p>
          <a:p>
            <a:pPr marL="0" indent="0">
              <a:lnSpc>
                <a:spcPct val="120000"/>
              </a:lnSpc>
            </a:pP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85288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Joseph-Marie </a:t>
            </a:r>
            <a:r>
              <a:rPr lang="en-US" dirty="0" smtClean="0"/>
              <a:t>Jacquard's LOOM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6814" r="-368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3956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1900-1939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30000"/>
              </a:lnSpc>
              <a:buFont typeface="Arial"/>
              <a:buChar char="•"/>
            </a:pPr>
            <a:r>
              <a:rPr lang="en-US" sz="1800" dirty="0" smtClean="0"/>
              <a:t>Developments on devices used for calculations kept improving</a:t>
            </a:r>
            <a:endParaRPr lang="en-US" sz="1800" dirty="0"/>
          </a:p>
          <a:p>
            <a:pPr>
              <a:lnSpc>
                <a:spcPct val="130000"/>
              </a:lnSpc>
              <a:buFont typeface="Arial"/>
              <a:buChar char="•"/>
            </a:pPr>
            <a:r>
              <a:rPr lang="en-US" sz="1800" dirty="0" smtClean="0"/>
              <a:t>Calculation devices for specific purposes, such as factoring integers began to also develop</a:t>
            </a:r>
          </a:p>
          <a:p>
            <a:pPr>
              <a:lnSpc>
                <a:spcPct val="130000"/>
              </a:lnSpc>
              <a:buFont typeface="Arial"/>
              <a:buChar char="•"/>
            </a:pPr>
            <a:r>
              <a:rPr lang="en-US" sz="1800" dirty="0" smtClean="0"/>
              <a:t>Electrically operated devices started to exist around this time</a:t>
            </a:r>
          </a:p>
          <a:p>
            <a:pPr>
              <a:lnSpc>
                <a:spcPct val="130000"/>
              </a:lnSpc>
              <a:buFont typeface="Arial"/>
              <a:buChar char="•"/>
            </a:pPr>
            <a:r>
              <a:rPr lang="en-US" sz="1800" dirty="0" smtClean="0"/>
              <a:t>Big names in Computer Science history like </a:t>
            </a:r>
            <a:r>
              <a:rPr lang="en-US" sz="1800" u="sng" dirty="0" smtClean="0"/>
              <a:t>Alan Turing </a:t>
            </a:r>
            <a:r>
              <a:rPr lang="en-US" sz="1800" dirty="0" smtClean="0"/>
              <a:t>and Kurt G</a:t>
            </a:r>
            <a:r>
              <a:rPr lang="en-US" sz="1800" dirty="0" smtClean="0"/>
              <a:t>ödel became prominent in this field</a:t>
            </a:r>
            <a:endParaRPr lang="en-US" sz="1800" dirty="0" smtClean="0"/>
          </a:p>
          <a:p>
            <a:pPr>
              <a:lnSpc>
                <a:spcPct val="130000"/>
              </a:lnSpc>
              <a:buFont typeface="Arial"/>
              <a:buChar char="•"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55378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Alan Turing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sz="1800" dirty="0"/>
              <a:t>In 1936, Alan Turing and Alonzo Church introduced the more mainstream use of an </a:t>
            </a:r>
            <a:r>
              <a:rPr lang="en-US" sz="1800" dirty="0" smtClean="0"/>
              <a:t>algorithm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Alan </a:t>
            </a:r>
            <a:r>
              <a:rPr lang="en-US" sz="1800" dirty="0"/>
              <a:t>Turing contributed </a:t>
            </a:r>
            <a:r>
              <a:rPr lang="en-US" sz="1800" dirty="0" smtClean="0"/>
              <a:t>a significant amount </a:t>
            </a:r>
            <a:r>
              <a:rPr lang="en-US" sz="1800" dirty="0"/>
              <a:t>to computer sciences, such as a thesis and a description of the well-known “</a:t>
            </a:r>
            <a:r>
              <a:rPr lang="en-US" sz="1800" u="sng" dirty="0"/>
              <a:t>Turing machine</a:t>
            </a:r>
            <a:r>
              <a:rPr lang="en-US" sz="1800" dirty="0" smtClean="0"/>
              <a:t>”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</a:t>
            </a:r>
            <a:r>
              <a:rPr lang="en-US" sz="1800" u="sng" dirty="0" smtClean="0"/>
              <a:t>Turing machine</a:t>
            </a:r>
            <a:r>
              <a:rPr lang="en-US" sz="1800" dirty="0" smtClean="0"/>
              <a:t>, in theory, can simulate the completion of any algorithm which can be performed on a modern computer if given enough resources to do so.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The Turing machine works by printing, erasing, and rewriting data on an infinitely long piece of paper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Alan Turing was arrested for “gross indecency” for being a homosexual many years later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He committed suicide by eating an apple that he had poisoned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45503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Turing Machine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7756" r="-7756"/>
          <a:stretch>
            <a:fillRect/>
          </a:stretch>
        </p:blipFill>
        <p:spPr>
          <a:xfrm>
            <a:off x="627005" y="795535"/>
            <a:ext cx="7884355" cy="4159113"/>
          </a:xfrm>
        </p:spPr>
      </p:pic>
    </p:spTree>
    <p:extLst>
      <p:ext uri="{BB962C8B-B14F-4D97-AF65-F5344CB8AC3E}">
        <p14:creationId xmlns:p14="http://schemas.microsoft.com/office/powerpoint/2010/main" val="25508686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2424</TotalTime>
  <Words>1038</Words>
  <Application>Microsoft Macintosh PowerPoint</Application>
  <PresentationFormat>On-screen Show (4:3)</PresentationFormat>
  <Paragraphs>92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Angles</vt:lpstr>
      <vt:lpstr>History of Computer Science</vt:lpstr>
      <vt:lpstr>Before 1900 – The Abacus</vt:lpstr>
      <vt:lpstr>Before 1900 – John Napier</vt:lpstr>
      <vt:lpstr>Images of Napier's bones and an abacus</vt:lpstr>
      <vt:lpstr>Before 1900 – Joseph-Marie Jacquard</vt:lpstr>
      <vt:lpstr>Joseph-Marie Jacquard's LOOM</vt:lpstr>
      <vt:lpstr>1900-1939</vt:lpstr>
      <vt:lpstr>Alan Turing</vt:lpstr>
      <vt:lpstr>Turing Machine</vt:lpstr>
      <vt:lpstr>1940’s</vt:lpstr>
      <vt:lpstr>John Von Neumann</vt:lpstr>
      <vt:lpstr>1940’s</vt:lpstr>
      <vt:lpstr>Computer transistors</vt:lpstr>
      <vt:lpstr>1950’s</vt:lpstr>
      <vt:lpstr>1960’s</vt:lpstr>
      <vt:lpstr>A modern microprocessor</vt:lpstr>
      <vt:lpstr>1970’s</vt:lpstr>
      <vt:lpstr>1980’s</vt:lpstr>
      <vt:lpstr>1990’s and on</vt:lpstr>
      <vt:lpstr>Bibliography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Computer Science</dc:title>
  <dc:creator>Matt Smith</dc:creator>
  <cp:lastModifiedBy>Matt Smith</cp:lastModifiedBy>
  <cp:revision>26</cp:revision>
  <dcterms:created xsi:type="dcterms:W3CDTF">2012-11-14T19:57:58Z</dcterms:created>
  <dcterms:modified xsi:type="dcterms:W3CDTF">2012-11-22T08:33:27Z</dcterms:modified>
</cp:coreProperties>
</file>